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55" r:id="rId1"/>
  </p:sldMasterIdLst>
  <p:notesMasterIdLst>
    <p:notesMasterId r:id="rId28"/>
  </p:notesMasterIdLst>
  <p:sldIdLst>
    <p:sldId id="303" r:id="rId2"/>
    <p:sldId id="291" r:id="rId3"/>
    <p:sldId id="292" r:id="rId4"/>
    <p:sldId id="293" r:id="rId5"/>
    <p:sldId id="294" r:id="rId6"/>
    <p:sldId id="260" r:id="rId7"/>
    <p:sldId id="265" r:id="rId8"/>
    <p:sldId id="266" r:id="rId9"/>
    <p:sldId id="267" r:id="rId10"/>
    <p:sldId id="268" r:id="rId11"/>
    <p:sldId id="269" r:id="rId12"/>
    <p:sldId id="296" r:id="rId13"/>
    <p:sldId id="297" r:id="rId14"/>
    <p:sldId id="298" r:id="rId15"/>
    <p:sldId id="299" r:id="rId16"/>
    <p:sldId id="264" r:id="rId17"/>
    <p:sldId id="270" r:id="rId18"/>
    <p:sldId id="271" r:id="rId19"/>
    <p:sldId id="307" r:id="rId20"/>
    <p:sldId id="305" r:id="rId21"/>
    <p:sldId id="306" r:id="rId22"/>
    <p:sldId id="309" r:id="rId23"/>
    <p:sldId id="308" r:id="rId24"/>
    <p:sldId id="310" r:id="rId25"/>
    <p:sldId id="313" r:id="rId26"/>
    <p:sldId id="312" r:id="rId27"/>
  </p:sldIdLst>
  <p:sldSz cx="12192000" cy="6858000"/>
  <p:notesSz cx="6858000" cy="9144000"/>
  <p:embeddedFontLst>
    <p:embeddedFont>
      <p:font typeface="Exo 2.0" panose="00000500000000000000" pitchFamily="50" charset="-52"/>
      <p:regular r:id="rId29"/>
    </p:embeddedFont>
    <p:embeddedFont>
      <p:font typeface="Georgia" panose="02040502050405020303" pitchFamily="18" charset="0"/>
      <p:regular r:id="rId30"/>
      <p:bold r:id="rId31"/>
      <p:italic r:id="rId32"/>
      <p:boldItalic r:id="rId33"/>
    </p:embeddedFont>
    <p:embeddedFont>
      <p:font typeface="Fira Sans Heavy" panose="020B0A03050000020004" pitchFamily="34" charset="0"/>
      <p:bold r:id="rId34"/>
    </p:embeddedFont>
    <p:embeddedFont>
      <p:font typeface="Wingdings 3" panose="05040102010807070707" pitchFamily="18" charset="2"/>
      <p:regular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A9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7" d="100"/>
          <a:sy n="67" d="100"/>
        </p:scale>
        <p:origin x="75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3D4753-8240-484D-B392-63F6B1C7ED7C}" type="doc">
      <dgm:prSet loTypeId="urn:microsoft.com/office/officeart/2005/8/layout/hChevron3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0B4EA7-C0B0-4944-98D6-EEA7BFABDE9B}">
      <dgm:prSet phldrT="[Text]"/>
      <dgm:spPr/>
      <dgm:t>
        <a:bodyPr/>
        <a:lstStyle/>
        <a:p>
          <a:r>
            <a:rPr lang="uk-UA" dirty="0" smtClean="0"/>
            <a:t>Точки збору</a:t>
          </a:r>
          <a:endParaRPr lang="en-US" dirty="0"/>
        </a:p>
      </dgm:t>
    </dgm:pt>
    <dgm:pt modelId="{2A8CDB96-09DC-467A-9748-72188A525842}" type="parTrans" cxnId="{32FB6D8A-97DA-4F3C-AD97-EDEE215CDC2B}">
      <dgm:prSet/>
      <dgm:spPr/>
      <dgm:t>
        <a:bodyPr/>
        <a:lstStyle/>
        <a:p>
          <a:endParaRPr lang="en-US"/>
        </a:p>
      </dgm:t>
    </dgm:pt>
    <dgm:pt modelId="{5F358756-4017-4093-94D0-7B21606AC12E}" type="sibTrans" cxnId="{32FB6D8A-97DA-4F3C-AD97-EDEE215CDC2B}">
      <dgm:prSet/>
      <dgm:spPr/>
      <dgm:t>
        <a:bodyPr/>
        <a:lstStyle/>
        <a:p>
          <a:endParaRPr lang="en-US"/>
        </a:p>
      </dgm:t>
    </dgm:pt>
    <dgm:pt modelId="{91F3402E-4E19-4D32-A472-F2A46384F525}">
      <dgm:prSet/>
      <dgm:spPr/>
      <dgm:t>
        <a:bodyPr/>
        <a:lstStyle/>
        <a:p>
          <a:r>
            <a:rPr lang="uk-UA" dirty="0" smtClean="0"/>
            <a:t>Склад</a:t>
          </a:r>
          <a:endParaRPr lang="ru-RU" dirty="0" smtClean="0"/>
        </a:p>
      </dgm:t>
    </dgm:pt>
    <dgm:pt modelId="{626E5099-CA11-4C7F-829A-D438C92DA1BC}" type="parTrans" cxnId="{A6507A57-1F2B-4FD0-8A53-6E084C27431D}">
      <dgm:prSet/>
      <dgm:spPr/>
      <dgm:t>
        <a:bodyPr/>
        <a:lstStyle/>
        <a:p>
          <a:endParaRPr lang="en-US"/>
        </a:p>
      </dgm:t>
    </dgm:pt>
    <dgm:pt modelId="{19D26B7E-6605-4334-91DD-2C9652E725DB}" type="sibTrans" cxnId="{A6507A57-1F2B-4FD0-8A53-6E084C27431D}">
      <dgm:prSet/>
      <dgm:spPr/>
      <dgm:t>
        <a:bodyPr/>
        <a:lstStyle/>
        <a:p>
          <a:endParaRPr lang="en-US"/>
        </a:p>
      </dgm:t>
    </dgm:pt>
    <dgm:pt modelId="{A3F88500-740A-4913-B0F1-B13A9EF7D243}">
      <dgm:prSet/>
      <dgm:spPr/>
      <dgm:t>
        <a:bodyPr/>
        <a:lstStyle/>
        <a:p>
          <a:r>
            <a:rPr lang="uk-UA" dirty="0" smtClean="0"/>
            <a:t>Транспортування</a:t>
          </a:r>
          <a:endParaRPr lang="ru-RU" dirty="0" smtClean="0"/>
        </a:p>
      </dgm:t>
    </dgm:pt>
    <dgm:pt modelId="{03BE567D-8BA1-42F8-93B1-4F73F11D58AB}" type="parTrans" cxnId="{E2487A6B-5ECF-4A80-9B8F-F7BF45F94E07}">
      <dgm:prSet/>
      <dgm:spPr/>
      <dgm:t>
        <a:bodyPr/>
        <a:lstStyle/>
        <a:p>
          <a:endParaRPr lang="en-US"/>
        </a:p>
      </dgm:t>
    </dgm:pt>
    <dgm:pt modelId="{799AAF59-5870-4B9D-AF26-A40634AEA031}" type="sibTrans" cxnId="{E2487A6B-5ECF-4A80-9B8F-F7BF45F94E07}">
      <dgm:prSet/>
      <dgm:spPr/>
      <dgm:t>
        <a:bodyPr/>
        <a:lstStyle/>
        <a:p>
          <a:endParaRPr lang="en-US"/>
        </a:p>
      </dgm:t>
    </dgm:pt>
    <dgm:pt modelId="{CB5B5B5C-CA6A-428B-99F2-881E42086FE4}">
      <dgm:prSet/>
      <dgm:spPr/>
      <dgm:t>
        <a:bodyPr/>
        <a:lstStyle/>
        <a:p>
          <a:r>
            <a:rPr lang="uk-UA" dirty="0" smtClean="0"/>
            <a:t>Завод Відновлення Матеріалів</a:t>
          </a:r>
          <a:endParaRPr lang="en-US" dirty="0"/>
        </a:p>
      </dgm:t>
    </dgm:pt>
    <dgm:pt modelId="{F54617F9-C266-464A-9089-E9E26C2EB7E5}" type="parTrans" cxnId="{29084137-8D4A-4CA0-919C-D681C8172CCC}">
      <dgm:prSet/>
      <dgm:spPr/>
      <dgm:t>
        <a:bodyPr/>
        <a:lstStyle/>
        <a:p>
          <a:endParaRPr lang="en-US"/>
        </a:p>
      </dgm:t>
    </dgm:pt>
    <dgm:pt modelId="{9329FF6F-F12E-4520-B6A5-5A124AD13782}" type="sibTrans" cxnId="{29084137-8D4A-4CA0-919C-D681C8172CCC}">
      <dgm:prSet/>
      <dgm:spPr/>
      <dgm:t>
        <a:bodyPr/>
        <a:lstStyle/>
        <a:p>
          <a:endParaRPr lang="en-US"/>
        </a:p>
      </dgm:t>
    </dgm:pt>
    <dgm:pt modelId="{520D11F7-6451-4763-BFB6-6228E0F55DCF}" type="pres">
      <dgm:prSet presAssocID="{3C3D4753-8240-484D-B392-63F6B1C7ED7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92D5A53-9920-460A-B632-B39CDD44B626}" type="pres">
      <dgm:prSet presAssocID="{630B4EA7-C0B0-4944-98D6-EEA7BFABDE9B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B52CEA-F06E-4083-A9AC-D79D69F4CE93}" type="pres">
      <dgm:prSet presAssocID="{5F358756-4017-4093-94D0-7B21606AC12E}" presName="parSpace" presStyleCnt="0"/>
      <dgm:spPr/>
    </dgm:pt>
    <dgm:pt modelId="{07D068D6-4D1E-48C3-8C35-C33CE0361AFF}" type="pres">
      <dgm:prSet presAssocID="{91F3402E-4E19-4D32-A472-F2A46384F525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F6364E-FB96-48F5-9205-F235F2C70337}" type="pres">
      <dgm:prSet presAssocID="{19D26B7E-6605-4334-91DD-2C9652E725DB}" presName="parSpace" presStyleCnt="0"/>
      <dgm:spPr/>
    </dgm:pt>
    <dgm:pt modelId="{0C25CA9D-E267-43E6-8D97-6475D10A3418}" type="pres">
      <dgm:prSet presAssocID="{A3F88500-740A-4913-B0F1-B13A9EF7D243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17C980-C74A-4E10-8C79-67C0D409A2A3}" type="pres">
      <dgm:prSet presAssocID="{799AAF59-5870-4B9D-AF26-A40634AEA031}" presName="parSpace" presStyleCnt="0"/>
      <dgm:spPr/>
    </dgm:pt>
    <dgm:pt modelId="{C83D45A8-FF1A-418A-BAD5-05685C1FCE93}" type="pres">
      <dgm:prSet presAssocID="{CB5B5B5C-CA6A-428B-99F2-881E42086FE4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FB6D8A-97DA-4F3C-AD97-EDEE215CDC2B}" srcId="{3C3D4753-8240-484D-B392-63F6B1C7ED7C}" destId="{630B4EA7-C0B0-4944-98D6-EEA7BFABDE9B}" srcOrd="0" destOrd="0" parTransId="{2A8CDB96-09DC-467A-9748-72188A525842}" sibTransId="{5F358756-4017-4093-94D0-7B21606AC12E}"/>
    <dgm:cxn modelId="{3C2E5053-A053-4E12-B2C0-F34FBFF40B22}" type="presOf" srcId="{A3F88500-740A-4913-B0F1-B13A9EF7D243}" destId="{0C25CA9D-E267-43E6-8D97-6475D10A3418}" srcOrd="0" destOrd="0" presId="urn:microsoft.com/office/officeart/2005/8/layout/hChevron3"/>
    <dgm:cxn modelId="{29084137-8D4A-4CA0-919C-D681C8172CCC}" srcId="{3C3D4753-8240-484D-B392-63F6B1C7ED7C}" destId="{CB5B5B5C-CA6A-428B-99F2-881E42086FE4}" srcOrd="3" destOrd="0" parTransId="{F54617F9-C266-464A-9089-E9E26C2EB7E5}" sibTransId="{9329FF6F-F12E-4520-B6A5-5A124AD13782}"/>
    <dgm:cxn modelId="{E2487A6B-5ECF-4A80-9B8F-F7BF45F94E07}" srcId="{3C3D4753-8240-484D-B392-63F6B1C7ED7C}" destId="{A3F88500-740A-4913-B0F1-B13A9EF7D243}" srcOrd="2" destOrd="0" parTransId="{03BE567D-8BA1-42F8-93B1-4F73F11D58AB}" sibTransId="{799AAF59-5870-4B9D-AF26-A40634AEA031}"/>
    <dgm:cxn modelId="{95463EA0-34E0-40C0-9936-CC4D268A1162}" type="presOf" srcId="{3C3D4753-8240-484D-B392-63F6B1C7ED7C}" destId="{520D11F7-6451-4763-BFB6-6228E0F55DCF}" srcOrd="0" destOrd="0" presId="urn:microsoft.com/office/officeart/2005/8/layout/hChevron3"/>
    <dgm:cxn modelId="{CF0B8B9F-BC13-493F-BAC5-784A7594BD65}" type="presOf" srcId="{630B4EA7-C0B0-4944-98D6-EEA7BFABDE9B}" destId="{E92D5A53-9920-460A-B632-B39CDD44B626}" srcOrd="0" destOrd="0" presId="urn:microsoft.com/office/officeart/2005/8/layout/hChevron3"/>
    <dgm:cxn modelId="{7A735EE0-08D3-40E6-B809-717A559E9ACD}" type="presOf" srcId="{CB5B5B5C-CA6A-428B-99F2-881E42086FE4}" destId="{C83D45A8-FF1A-418A-BAD5-05685C1FCE93}" srcOrd="0" destOrd="0" presId="urn:microsoft.com/office/officeart/2005/8/layout/hChevron3"/>
    <dgm:cxn modelId="{3CA875FB-C59A-4792-9C82-2624B1F43EDC}" type="presOf" srcId="{91F3402E-4E19-4D32-A472-F2A46384F525}" destId="{07D068D6-4D1E-48C3-8C35-C33CE0361AFF}" srcOrd="0" destOrd="0" presId="urn:microsoft.com/office/officeart/2005/8/layout/hChevron3"/>
    <dgm:cxn modelId="{A6507A57-1F2B-4FD0-8A53-6E084C27431D}" srcId="{3C3D4753-8240-484D-B392-63F6B1C7ED7C}" destId="{91F3402E-4E19-4D32-A472-F2A46384F525}" srcOrd="1" destOrd="0" parTransId="{626E5099-CA11-4C7F-829A-D438C92DA1BC}" sibTransId="{19D26B7E-6605-4334-91DD-2C9652E725DB}"/>
    <dgm:cxn modelId="{B4FF2CAB-5FBA-4919-92B5-80315A2427FD}" type="presParOf" srcId="{520D11F7-6451-4763-BFB6-6228E0F55DCF}" destId="{E92D5A53-9920-460A-B632-B39CDD44B626}" srcOrd="0" destOrd="0" presId="urn:microsoft.com/office/officeart/2005/8/layout/hChevron3"/>
    <dgm:cxn modelId="{BA253A7D-8CA4-4DF4-85C7-373196348398}" type="presParOf" srcId="{520D11F7-6451-4763-BFB6-6228E0F55DCF}" destId="{4CB52CEA-F06E-4083-A9AC-D79D69F4CE93}" srcOrd="1" destOrd="0" presId="urn:microsoft.com/office/officeart/2005/8/layout/hChevron3"/>
    <dgm:cxn modelId="{4539BC18-3538-4152-8FB3-267EA88487A2}" type="presParOf" srcId="{520D11F7-6451-4763-BFB6-6228E0F55DCF}" destId="{07D068D6-4D1E-48C3-8C35-C33CE0361AFF}" srcOrd="2" destOrd="0" presId="urn:microsoft.com/office/officeart/2005/8/layout/hChevron3"/>
    <dgm:cxn modelId="{FFA8ACC4-B536-4404-B0AA-EBBE44CE4D41}" type="presParOf" srcId="{520D11F7-6451-4763-BFB6-6228E0F55DCF}" destId="{F9F6364E-FB96-48F5-9205-F235F2C70337}" srcOrd="3" destOrd="0" presId="urn:microsoft.com/office/officeart/2005/8/layout/hChevron3"/>
    <dgm:cxn modelId="{E1F3D119-A14B-4362-B5D8-D07B5F37EDB3}" type="presParOf" srcId="{520D11F7-6451-4763-BFB6-6228E0F55DCF}" destId="{0C25CA9D-E267-43E6-8D97-6475D10A3418}" srcOrd="4" destOrd="0" presId="urn:microsoft.com/office/officeart/2005/8/layout/hChevron3"/>
    <dgm:cxn modelId="{30766EAB-92BA-4242-B971-582D2F80F4C1}" type="presParOf" srcId="{520D11F7-6451-4763-BFB6-6228E0F55DCF}" destId="{7F17C980-C74A-4E10-8C79-67C0D409A2A3}" srcOrd="5" destOrd="0" presId="urn:microsoft.com/office/officeart/2005/8/layout/hChevron3"/>
    <dgm:cxn modelId="{AC903274-BB3C-403C-B1DE-8566B5417E07}" type="presParOf" srcId="{520D11F7-6451-4763-BFB6-6228E0F55DCF}" destId="{C83D45A8-FF1A-418A-BAD5-05685C1FCE93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2D5A53-9920-460A-B632-B39CDD44B626}">
      <dsp:nvSpPr>
        <dsp:cNvPr id="0" name=""/>
        <dsp:cNvSpPr/>
      </dsp:nvSpPr>
      <dsp:spPr>
        <a:xfrm>
          <a:off x="2981" y="1411462"/>
          <a:ext cx="2991561" cy="119662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600" kern="1200" dirty="0" smtClean="0"/>
            <a:t>Точки збору</a:t>
          </a:r>
          <a:endParaRPr lang="en-US" sz="1600" kern="1200" dirty="0"/>
        </a:p>
      </dsp:txBody>
      <dsp:txXfrm>
        <a:off x="2981" y="1411462"/>
        <a:ext cx="2692405" cy="1196624"/>
      </dsp:txXfrm>
    </dsp:sp>
    <dsp:sp modelId="{07D068D6-4D1E-48C3-8C35-C33CE0361AFF}">
      <dsp:nvSpPr>
        <dsp:cNvPr id="0" name=""/>
        <dsp:cNvSpPr/>
      </dsp:nvSpPr>
      <dsp:spPr>
        <a:xfrm>
          <a:off x="2396230" y="1411462"/>
          <a:ext cx="2991561" cy="1196624"/>
        </a:xfrm>
        <a:prstGeom prst="chevron">
          <a:avLst/>
        </a:prstGeom>
        <a:solidFill>
          <a:schemeClr val="accent2">
            <a:hueOff val="-253598"/>
            <a:satOff val="-29129"/>
            <a:lumOff val="-666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600" kern="1200" dirty="0" smtClean="0"/>
            <a:t>Склад</a:t>
          </a:r>
          <a:endParaRPr lang="ru-RU" sz="1600" kern="1200" dirty="0" smtClean="0"/>
        </a:p>
      </dsp:txBody>
      <dsp:txXfrm>
        <a:off x="2994542" y="1411462"/>
        <a:ext cx="1794937" cy="1196624"/>
      </dsp:txXfrm>
    </dsp:sp>
    <dsp:sp modelId="{0C25CA9D-E267-43E6-8D97-6475D10A3418}">
      <dsp:nvSpPr>
        <dsp:cNvPr id="0" name=""/>
        <dsp:cNvSpPr/>
      </dsp:nvSpPr>
      <dsp:spPr>
        <a:xfrm>
          <a:off x="4789479" y="1411462"/>
          <a:ext cx="2991561" cy="1196624"/>
        </a:xfrm>
        <a:prstGeom prst="chevron">
          <a:avLst/>
        </a:prstGeom>
        <a:solidFill>
          <a:schemeClr val="accent2">
            <a:hueOff val="-507197"/>
            <a:satOff val="-58258"/>
            <a:lumOff val="-1333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600" kern="1200" dirty="0" smtClean="0"/>
            <a:t>Транспортування</a:t>
          </a:r>
          <a:endParaRPr lang="ru-RU" sz="1600" kern="1200" dirty="0" smtClean="0"/>
        </a:p>
      </dsp:txBody>
      <dsp:txXfrm>
        <a:off x="5387791" y="1411462"/>
        <a:ext cx="1794937" cy="1196624"/>
      </dsp:txXfrm>
    </dsp:sp>
    <dsp:sp modelId="{C83D45A8-FF1A-418A-BAD5-05685C1FCE93}">
      <dsp:nvSpPr>
        <dsp:cNvPr id="0" name=""/>
        <dsp:cNvSpPr/>
      </dsp:nvSpPr>
      <dsp:spPr>
        <a:xfrm>
          <a:off x="7182728" y="1411462"/>
          <a:ext cx="2991561" cy="1196624"/>
        </a:xfrm>
        <a:prstGeom prst="chevron">
          <a:avLst/>
        </a:prstGeom>
        <a:solidFill>
          <a:schemeClr val="accent2">
            <a:hueOff val="-760795"/>
            <a:satOff val="-87387"/>
            <a:lumOff val="-2000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600" kern="1200" dirty="0" smtClean="0"/>
            <a:t>Завод Відновлення Матеріалів</a:t>
          </a:r>
          <a:endParaRPr lang="en-US" sz="1600" kern="1200" dirty="0"/>
        </a:p>
      </dsp:txBody>
      <dsp:txXfrm>
        <a:off x="7781040" y="1411462"/>
        <a:ext cx="1794937" cy="1196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G>
</file>

<file path=ppt/media/image17.png>
</file>

<file path=ppt/media/image18.jpg>
</file>

<file path=ppt/media/image19.jpg>
</file>

<file path=ppt/media/image2.jpeg>
</file>

<file path=ppt/media/image20.jpg>
</file>

<file path=ppt/media/image21.png>
</file>

<file path=ppt/media/image22.jpeg>
</file>

<file path=ppt/media/image23.jpg>
</file>

<file path=ppt/media/image24.jpg>
</file>

<file path=ppt/media/image25.jpg>
</file>

<file path=ppt/media/image26.pn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4F30A-47DC-4D21-943F-97C2E53D3567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25902-617B-43CE-A9B9-9AA605FAF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320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Volume;</a:t>
            </a:r>
            <a:r>
              <a:rPr lang="en-US" baseline="0" dirty="0" smtClean="0"/>
              <a:t> Toxic substances like: Selenium, PVC, Mercury, Lead, Dioxins, Arsenic, Cadmium, CFCs; Scarce rare metals: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25902-617B-43CE-A9B9-9AA605FAF3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28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Volume;</a:t>
            </a:r>
            <a:r>
              <a:rPr lang="en-US" baseline="0" dirty="0" smtClean="0"/>
              <a:t> Toxic substances like: Selenium, PVC, Mercury, Lead, Dioxins, Arsenic, Cadmium, CFCs; Scarce rare metals: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25902-617B-43CE-A9B9-9AA605FAF3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28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Volume;</a:t>
            </a:r>
            <a:r>
              <a:rPr lang="en-US" baseline="0" dirty="0" smtClean="0"/>
              <a:t> Toxic substances like: Selenium, PVC, Mercury, Lead, Dioxins, Arsenic, Cadmium, CFCs; Scarce rare metals: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25902-617B-43CE-A9B9-9AA605FAF3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284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Volume;</a:t>
            </a:r>
            <a:r>
              <a:rPr lang="en-US" baseline="0" dirty="0" smtClean="0"/>
              <a:t> Toxic substances like: Selenium, PVC, Mercury, Lead, Dioxins, Arsenic, Cadmium, CFCs; Scarce rare metals: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25902-617B-43CE-A9B9-9AA605FAF3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320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945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302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06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961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984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02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72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41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573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7ED63C47-BD91-4409-9C05-FDA56BC837FA}" type="datetimeFigureOut">
              <a:rPr lang="en-US" smtClean="0"/>
              <a:t>2015-10-10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88D60D81-A9DA-4964-B6FF-28434DC6C8A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778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17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ukrstat.gov.ua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9" b="8255"/>
          <a:stretch/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99"/>
          <a:stretch/>
        </p:blipFill>
        <p:spPr>
          <a:xfrm rot="16200000">
            <a:off x="3552826" y="-1781175"/>
            <a:ext cx="5086350" cy="12192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5227212"/>
            <a:ext cx="1191223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9000" dirty="0" smtClean="0">
                <a:solidFill>
                  <a:schemeClr val="bg1"/>
                </a:solidFill>
                <a:latin typeface="+mj-lt"/>
              </a:rPr>
              <a:t>ЕЛЕКТРОННІ ВІДХОДИ</a:t>
            </a:r>
            <a:endParaRPr lang="en-US" sz="9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273225"/>
            <a:ext cx="6643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Можливості для розумного міста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92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чому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uk-UA" sz="2800" dirty="0" smtClean="0"/>
              <a:t>У чому проблема</a:t>
            </a:r>
            <a:r>
              <a:rPr lang="en-US" sz="2800" dirty="0" smtClean="0"/>
              <a:t>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356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nautilusmaker.discoursehosting.net/uploads/db7580/563/401cf162b0ff3d5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>
                <a:solidFill>
                  <a:schemeClr val="bg2"/>
                </a:solidFill>
              </a:rPr>
              <a:t>Збільшення обсягу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" y="6396204"/>
            <a:ext cx="12192000" cy="461796"/>
          </a:xfrm>
        </p:spPr>
        <p:txBody>
          <a:bodyPr>
            <a:normAutofit/>
          </a:bodyPr>
          <a:lstStyle/>
          <a:p>
            <a:r>
              <a:rPr lang="uk-UA" sz="1800" dirty="0" smtClean="0">
                <a:solidFill>
                  <a:schemeClr val="bg2"/>
                </a:solidFill>
              </a:rPr>
              <a:t>Дані</a:t>
            </a:r>
            <a:r>
              <a:rPr lang="en-US" sz="1800" dirty="0" smtClean="0">
                <a:solidFill>
                  <a:schemeClr val="bg2"/>
                </a:solidFill>
              </a:rPr>
              <a:t>: UNU, 2015</a:t>
            </a:r>
          </a:p>
        </p:txBody>
      </p:sp>
      <p:sp>
        <p:nvSpPr>
          <p:cNvPr id="10" name="Rectangle 9"/>
          <p:cNvSpPr/>
          <p:nvPr/>
        </p:nvSpPr>
        <p:spPr>
          <a:xfrm>
            <a:off x="7454597" y="2169918"/>
            <a:ext cx="1587608" cy="3679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27546" y="1042417"/>
            <a:ext cx="1587608" cy="480689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68673" y="6053485"/>
            <a:ext cx="17594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41.8 </a:t>
            </a:r>
            <a:r>
              <a:rPr lang="en-US" dirty="0" smtClean="0">
                <a:solidFill>
                  <a:schemeClr val="bg2"/>
                </a:solidFill>
              </a:rPr>
              <a:t>M</a:t>
            </a:r>
            <a:r>
              <a:rPr lang="uk-UA" dirty="0" smtClean="0">
                <a:solidFill>
                  <a:schemeClr val="bg2"/>
                </a:solidFill>
              </a:rPr>
              <a:t>т в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>
                <a:solidFill>
                  <a:schemeClr val="bg2"/>
                </a:solidFill>
              </a:rPr>
              <a:t>2014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930908" y="6053485"/>
            <a:ext cx="15808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50 </a:t>
            </a:r>
            <a:r>
              <a:rPr lang="en-US" dirty="0" smtClean="0">
                <a:solidFill>
                  <a:schemeClr val="bg2"/>
                </a:solidFill>
              </a:rPr>
              <a:t>M</a:t>
            </a:r>
            <a:r>
              <a:rPr lang="uk-UA" dirty="0" smtClean="0">
                <a:solidFill>
                  <a:schemeClr val="bg2"/>
                </a:solidFill>
              </a:rPr>
              <a:t>т в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>
                <a:solidFill>
                  <a:schemeClr val="bg2"/>
                </a:solidFill>
              </a:rPr>
              <a:t>2015 </a:t>
            </a:r>
          </a:p>
        </p:txBody>
      </p:sp>
    </p:spTree>
    <p:extLst>
      <p:ext uri="{BB962C8B-B14F-4D97-AF65-F5344CB8AC3E}">
        <p14:creationId xmlns:p14="http://schemas.microsoft.com/office/powerpoint/2010/main" val="333808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92" b="1458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>
                <a:solidFill>
                  <a:schemeClr val="bg2"/>
                </a:solidFill>
              </a:rPr>
              <a:t>Токсичні</a:t>
            </a:r>
            <a:r>
              <a:rPr lang="ru-RU" dirty="0">
                <a:solidFill>
                  <a:schemeClr val="bg2"/>
                </a:solidFill>
              </a:rPr>
              <a:t> </a:t>
            </a:r>
            <a:r>
              <a:rPr lang="ru-RU" dirty="0" err="1">
                <a:solidFill>
                  <a:schemeClr val="bg2"/>
                </a:solidFill>
              </a:rPr>
              <a:t>речовини</a:t>
            </a:r>
            <a:r>
              <a:rPr lang="ru-RU" dirty="0">
                <a:solidFill>
                  <a:schemeClr val="bg2"/>
                </a:solidFill>
              </a:rPr>
              <a:t>: селен, ПВХ, ртуть, </a:t>
            </a:r>
            <a:r>
              <a:rPr lang="ru-RU" dirty="0" err="1">
                <a:solidFill>
                  <a:schemeClr val="bg2"/>
                </a:solidFill>
              </a:rPr>
              <a:t>свинець</a:t>
            </a:r>
            <a:r>
              <a:rPr lang="ru-RU" dirty="0">
                <a:solidFill>
                  <a:schemeClr val="bg2"/>
                </a:solidFill>
              </a:rPr>
              <a:t>, </a:t>
            </a:r>
            <a:r>
              <a:rPr lang="ru-RU" dirty="0" err="1" smtClean="0">
                <a:solidFill>
                  <a:schemeClr val="bg2"/>
                </a:solidFill>
              </a:rPr>
              <a:t>миш'як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82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22711" b="27465"/>
          <a:stretch/>
        </p:blipFill>
        <p:spPr>
          <a:xfrm>
            <a:off x="0" y="-1"/>
            <a:ext cx="12192000" cy="68607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53009" y="-3453006"/>
            <a:ext cx="5285986" cy="12192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4103" y="685228"/>
            <a:ext cx="11167872" cy="1499616"/>
          </a:xfrm>
        </p:spPr>
        <p:txBody>
          <a:bodyPr>
            <a:norm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Цінні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речовини</a:t>
            </a:r>
            <a:r>
              <a:rPr lang="ru-RU" dirty="0">
                <a:solidFill>
                  <a:schemeClr val="bg1"/>
                </a:solidFill>
              </a:rPr>
              <a:t>: </a:t>
            </a:r>
            <a:r>
              <a:rPr lang="ru-RU" dirty="0" err="1">
                <a:solidFill>
                  <a:schemeClr val="bg1"/>
                </a:solidFill>
              </a:rPr>
              <a:t>срібло</a:t>
            </a:r>
            <a:r>
              <a:rPr lang="ru-RU" dirty="0">
                <a:solidFill>
                  <a:schemeClr val="bg1"/>
                </a:solidFill>
              </a:rPr>
              <a:t>, золото, титан, платина, тантал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01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024128" y="585216"/>
            <a:ext cx="11167872" cy="1499616"/>
          </a:xfrm>
        </p:spPr>
        <p:txBody>
          <a:bodyPr>
            <a:normAutofit/>
          </a:bodyPr>
          <a:lstStyle/>
          <a:p>
            <a:r>
              <a:rPr lang="ru-RU" dirty="0" err="1" smtClean="0"/>
              <a:t>Незаконний</a:t>
            </a:r>
            <a:r>
              <a:rPr lang="ru-RU" dirty="0" smtClean="0"/>
              <a:t> </a:t>
            </a:r>
            <a:r>
              <a:rPr lang="ru-RU" dirty="0" err="1" smtClean="0"/>
              <a:t>екс</a:t>
            </a:r>
            <a:r>
              <a:rPr lang="uk-UA" dirty="0" smtClean="0"/>
              <a:t>п</a:t>
            </a:r>
            <a:r>
              <a:rPr lang="ru-RU" dirty="0" smtClean="0"/>
              <a:t>орт</a:t>
            </a:r>
            <a:endParaRPr lang="en-US" dirty="0"/>
          </a:p>
        </p:txBody>
      </p:sp>
      <p:pic>
        <p:nvPicPr>
          <p:cNvPr id="1026" name="Picture 2" descr="https://62e528761d0685343e1c-f3d1b99a743ffa4142d9d7f1978d9686.ssl.cf2.rackcdn.com/files/29467/width668/tkqg9z3g-1376842635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48" r="5193" b="2743"/>
          <a:stretch/>
        </p:blipFill>
        <p:spPr bwMode="auto">
          <a:xfrm>
            <a:off x="1024129" y="2084832"/>
            <a:ext cx="6700350" cy="40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979079" y="2084832"/>
            <a:ext cx="278634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Основні напрямки </a:t>
            </a:r>
            <a:r>
              <a:rPr lang="en-US" dirty="0" smtClean="0"/>
              <a:t>2014:</a:t>
            </a:r>
          </a:p>
          <a:p>
            <a:endParaRPr lang="en-US" dirty="0" smtClean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uk-UA" dirty="0" smtClean="0"/>
              <a:t>Нігерія</a:t>
            </a:r>
            <a:endParaRPr lang="en-US" dirty="0" smtClean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uk-UA" dirty="0" smtClean="0"/>
              <a:t>Гана</a:t>
            </a:r>
            <a:endParaRPr lang="en-US" dirty="0" smtClean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uk-UA" dirty="0" smtClean="0"/>
              <a:t>Саудівська Аравія</a:t>
            </a:r>
            <a:endParaRPr lang="en-US" dirty="0" smtClean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uk-UA" dirty="0" smtClean="0"/>
              <a:t>Китай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91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Як це працює в Канаді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uk-UA" sz="2800" dirty="0" smtClean="0"/>
              <a:t>Канадська</a:t>
            </a:r>
            <a:endParaRPr lang="en-US" sz="2800" dirty="0" smtClean="0"/>
          </a:p>
          <a:p>
            <a:r>
              <a:rPr lang="uk-UA" sz="2800" dirty="0" smtClean="0"/>
              <a:t>Система</a:t>
            </a:r>
            <a:endParaRPr lang="en-US" sz="2800" dirty="0" smtClean="0"/>
          </a:p>
          <a:p>
            <a:r>
              <a:rPr lang="uk-UA" sz="2800" dirty="0"/>
              <a:t>З</a:t>
            </a:r>
            <a:r>
              <a:rPr lang="uk-UA" sz="2800" dirty="0" smtClean="0"/>
              <a:t>бору</a:t>
            </a:r>
            <a:endParaRPr lang="en-US" sz="2800" dirty="0" smtClean="0"/>
          </a:p>
          <a:p>
            <a:r>
              <a:rPr lang="uk-UA" sz="2800" dirty="0" smtClean="0"/>
              <a:t>ВЕЕО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58435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11167872" cy="1499616"/>
          </a:xfrm>
        </p:spPr>
        <p:txBody>
          <a:bodyPr>
            <a:normAutofit/>
          </a:bodyPr>
          <a:lstStyle/>
          <a:p>
            <a:r>
              <a:rPr lang="ru-RU" dirty="0" smtClean="0"/>
              <a:t>Зараз</a:t>
            </a:r>
            <a:r>
              <a:rPr lang="en-US" dirty="0" smtClean="0"/>
              <a:t>:</a:t>
            </a:r>
            <a:r>
              <a:rPr lang="uk-UA" dirty="0" smtClean="0"/>
              <a:t> Асоціація З переробки електронних продуктів</a:t>
            </a:r>
            <a:r>
              <a:rPr lang="en-US" dirty="0" smtClean="0"/>
              <a:t> (EPRA)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1558136"/>
              </p:ext>
            </p:extLst>
          </p:nvPr>
        </p:nvGraphicFramePr>
        <p:xfrm>
          <a:off x="1024128" y="3581400"/>
          <a:ext cx="10177271" cy="4019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4" t="33957" r="21868" b="11201"/>
          <a:stretch/>
        </p:blipFill>
        <p:spPr>
          <a:xfrm>
            <a:off x="1090707" y="2588890"/>
            <a:ext cx="2006986" cy="20069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6110517" y="2588890"/>
            <a:ext cx="2006986" cy="20069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0" r="21850"/>
          <a:stretch/>
        </p:blipFill>
        <p:spPr>
          <a:xfrm>
            <a:off x="8660293" y="2588890"/>
            <a:ext cx="2007156" cy="20071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43" r="17043"/>
          <a:stretch/>
        </p:blipFill>
        <p:spPr>
          <a:xfrm>
            <a:off x="3640483" y="2588890"/>
            <a:ext cx="2006986" cy="200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066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Профіль Канадської системи збору і переробки </a:t>
            </a:r>
            <a:r>
              <a:rPr lang="uk-UA" dirty="0" err="1" smtClean="0"/>
              <a:t>веео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uk-UA" dirty="0" smtClean="0"/>
              <a:t>Закон перш за все</a:t>
            </a:r>
            <a:r>
              <a:rPr lang="en-US" dirty="0" smtClean="0"/>
              <a:t> (Waste Management Regulation, 2012)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uk-UA" dirty="0" smtClean="0"/>
              <a:t>Запуск програми </a:t>
            </a:r>
            <a:r>
              <a:rPr lang="en-US" dirty="0" smtClean="0"/>
              <a:t>EPRA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uk-UA" dirty="0" err="1" smtClean="0"/>
              <a:t>Обов</a:t>
            </a:r>
            <a:r>
              <a:rPr lang="en-US" dirty="0" smtClean="0"/>
              <a:t>’</a:t>
            </a:r>
            <a:r>
              <a:rPr lang="ru-RU" dirty="0" err="1" smtClean="0"/>
              <a:t>язки</a:t>
            </a:r>
            <a:r>
              <a:rPr lang="ru-RU" dirty="0" smtClean="0"/>
              <a:t> </a:t>
            </a:r>
            <a:r>
              <a:rPr lang="en-US" dirty="0" smtClean="0"/>
              <a:t>EPRA (</a:t>
            </a:r>
            <a:r>
              <a:rPr lang="ru-RU" dirty="0" err="1" smtClean="0"/>
              <a:t>зб</a:t>
            </a:r>
            <a:r>
              <a:rPr lang="uk-UA" dirty="0" smtClean="0"/>
              <a:t>і</a:t>
            </a:r>
            <a:r>
              <a:rPr lang="ru-RU" dirty="0" smtClean="0"/>
              <a:t>р</a:t>
            </a:r>
            <a:r>
              <a:rPr lang="en-US" dirty="0" smtClean="0"/>
              <a:t>+ </a:t>
            </a:r>
            <a:r>
              <a:rPr lang="uk-UA" dirty="0" smtClean="0"/>
              <a:t>інкорпорація принципів РВВ</a:t>
            </a:r>
            <a:r>
              <a:rPr lang="en-US" dirty="0" smtClean="0"/>
              <a:t>)</a:t>
            </a:r>
            <a:endParaRPr lang="ru-RU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uk-UA" dirty="0" smtClean="0"/>
              <a:t>Системи збору: урядові </a:t>
            </a:r>
            <a:r>
              <a:rPr lang="en-US" dirty="0" smtClean="0"/>
              <a:t>vs</a:t>
            </a:r>
            <a:r>
              <a:rPr lang="uk-UA" dirty="0" smtClean="0"/>
              <a:t> приватні</a:t>
            </a:r>
            <a:r>
              <a:rPr lang="en-US" dirty="0" smtClean="0"/>
              <a:t>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uk-UA" dirty="0" smtClean="0"/>
              <a:t>Торгівля через інтернет</a:t>
            </a:r>
            <a:endParaRPr lang="en-US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uk-UA" dirty="0" smtClean="0"/>
              <a:t>Неформальний сектор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610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Розширена відповідальність виробника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uk-UA" b="1" dirty="0" smtClean="0"/>
              <a:t>Колективна</a:t>
            </a:r>
            <a:endParaRPr lang="en-US" b="1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uk-UA" b="1" dirty="0" smtClean="0"/>
              <a:t>Індивідуальна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320" y="2652462"/>
            <a:ext cx="4754880" cy="26910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2652461"/>
            <a:ext cx="4754880" cy="269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47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Україна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2800" dirty="0" smtClean="0"/>
              <a:t>Як </a:t>
            </a:r>
            <a:r>
              <a:rPr lang="ru-RU" sz="2800" dirty="0" err="1"/>
              <a:t>і</a:t>
            </a:r>
            <a:r>
              <a:rPr lang="ru-RU" sz="2800" dirty="0" err="1" smtClean="0"/>
              <a:t>дуть</a:t>
            </a:r>
            <a:r>
              <a:rPr lang="ru-RU" sz="2800" dirty="0" smtClean="0"/>
              <a:t> </a:t>
            </a:r>
            <a:r>
              <a:rPr lang="ru-RU" sz="2800" dirty="0" err="1" smtClean="0"/>
              <a:t>справи</a:t>
            </a:r>
            <a:r>
              <a:rPr lang="en-US" sz="2800" dirty="0" smtClean="0"/>
              <a:t>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505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68"/>
          <a:stretch/>
        </p:blipFill>
        <p:spPr>
          <a:xfrm>
            <a:off x="-54429" y="0"/>
            <a:ext cx="12246429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12192000" cy="951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err="1" smtClean="0">
                <a:solidFill>
                  <a:schemeClr val="tx1"/>
                </a:solidFill>
              </a:rPr>
              <a:t>Передісторія</a:t>
            </a:r>
            <a:r>
              <a:rPr lang="en-US" dirty="0" smtClean="0">
                <a:solidFill>
                  <a:schemeClr val="accent2"/>
                </a:solidFill>
              </a:rPr>
              <a:t>: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uk-UA" dirty="0" err="1" smtClean="0">
                <a:solidFill>
                  <a:schemeClr val="tx1"/>
                </a:solidFill>
              </a:rPr>
              <a:t>Кевін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uk-UA" dirty="0" smtClean="0">
                <a:solidFill>
                  <a:schemeClr val="tx1"/>
                </a:solidFill>
              </a:rPr>
              <a:t>Мак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uk-UA" dirty="0" err="1" smtClean="0">
                <a:solidFill>
                  <a:schemeClr val="tx1"/>
                </a:solidFill>
              </a:rPr>
              <a:t>елвані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29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01" y="247240"/>
            <a:ext cx="6778692" cy="42247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225" y="1828800"/>
            <a:ext cx="6858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5775" y="5014913"/>
            <a:ext cx="6143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Спробуйте</a:t>
            </a:r>
            <a:r>
              <a:rPr lang="en-US" dirty="0"/>
              <a:t> </a:t>
            </a: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://www.ukrstat.gov.ua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  <a:r>
              <a:rPr lang="uk-UA" dirty="0" smtClean="0"/>
              <a:t>або </a:t>
            </a:r>
            <a:r>
              <a:rPr lang="en-US" dirty="0" smtClean="0"/>
              <a:t>Google Public Data </a:t>
            </a:r>
            <a:r>
              <a:rPr lang="ru-RU" dirty="0" smtClean="0"/>
              <a:t>ы </a:t>
            </a:r>
            <a:r>
              <a:rPr lang="ru-RU" dirty="0" err="1" smtClean="0"/>
              <a:t>знайд</a:t>
            </a:r>
            <a:r>
              <a:rPr lang="uk-UA" dirty="0" err="1" smtClean="0"/>
              <a:t>іть</a:t>
            </a:r>
            <a:r>
              <a:rPr lang="uk-UA" dirty="0" smtClean="0"/>
              <a:t> …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1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48" y="-1160859"/>
            <a:ext cx="13263562" cy="994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0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uk-UA" sz="2800" dirty="0" smtClean="0"/>
              <a:t>Що далі</a:t>
            </a:r>
            <a:r>
              <a:rPr lang="en-US" sz="2800" dirty="0" smtClean="0"/>
              <a:t>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5907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449" y="2019632"/>
            <a:ext cx="5781101" cy="281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8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dirty="0" smtClean="0"/>
              <a:t>Ідеї для міста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uk-UA" dirty="0" smtClean="0"/>
              <a:t>Роз</a:t>
            </a:r>
            <a:r>
              <a:rPr lang="uk-UA" dirty="0" smtClean="0"/>
              <a:t>робити систему розташування точок збору електронних відходів в </a:t>
            </a:r>
            <a:r>
              <a:rPr lang="uk-UA" dirty="0" smtClean="0"/>
              <a:t>місті </a:t>
            </a:r>
            <a:r>
              <a:rPr lang="en-US" dirty="0" smtClean="0"/>
              <a:t>N </a:t>
            </a:r>
            <a:r>
              <a:rPr lang="uk-UA" dirty="0" smtClean="0"/>
              <a:t>(</a:t>
            </a:r>
            <a:r>
              <a:rPr lang="en-US" dirty="0" smtClean="0"/>
              <a:t>GIS</a:t>
            </a:r>
            <a:r>
              <a:rPr lang="uk-UA" dirty="0" smtClean="0"/>
              <a:t>)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uk-UA" dirty="0" smtClean="0"/>
              <a:t>Систему </a:t>
            </a:r>
            <a:r>
              <a:rPr lang="uk-UA" dirty="0" smtClean="0"/>
              <a:t>компенсацій (винагород)</a:t>
            </a:r>
            <a:r>
              <a:rPr lang="uk-UA" dirty="0" smtClean="0"/>
              <a:t> за принесені </a:t>
            </a:r>
            <a:r>
              <a:rPr lang="uk-UA" dirty="0" err="1" smtClean="0"/>
              <a:t>девайси</a:t>
            </a:r>
            <a:endParaRPr lang="uk-UA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uk-UA" dirty="0" smtClean="0"/>
              <a:t>Прорахувати рентабельність </a:t>
            </a:r>
            <a:r>
              <a:rPr lang="en-US" dirty="0" smtClean="0"/>
              <a:t>MRF</a:t>
            </a:r>
            <a:r>
              <a:rPr lang="uk-UA" dirty="0" smtClean="0"/>
              <a:t> для України</a:t>
            </a:r>
            <a:r>
              <a:rPr lang="en-US" dirty="0" smtClean="0"/>
              <a:t> </a:t>
            </a:r>
            <a:endParaRPr lang="en-US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dirty="0" smtClean="0"/>
              <a:t>Або - </a:t>
            </a:r>
            <a:r>
              <a:rPr lang="ru-RU" dirty="0" err="1" smtClean="0"/>
              <a:t>Співпраця</a:t>
            </a:r>
            <a:r>
              <a:rPr lang="ru-RU" dirty="0" smtClean="0"/>
              <a:t> </a:t>
            </a:r>
            <a:r>
              <a:rPr lang="ru-RU" dirty="0" err="1" smtClean="0"/>
              <a:t>із</a:t>
            </a:r>
            <a:r>
              <a:rPr lang="ru-RU" dirty="0" smtClean="0"/>
              <a:t> </a:t>
            </a:r>
            <a:r>
              <a:rPr lang="ru-RU" dirty="0" err="1" smtClean="0"/>
              <a:t>зовнішніми</a:t>
            </a:r>
            <a:r>
              <a:rPr lang="ru-RU" dirty="0" smtClean="0"/>
              <a:t> </a:t>
            </a:r>
            <a:r>
              <a:rPr lang="en-US" dirty="0" smtClean="0"/>
              <a:t>MRF </a:t>
            </a:r>
            <a:r>
              <a:rPr lang="uk-UA" dirty="0" smtClean="0"/>
              <a:t>–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err="1" smtClean="0"/>
              <a:t>Etc</a:t>
            </a:r>
            <a:endParaRPr lang="uk-UA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uk-UA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uk-UA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uk-UA" dirty="0" smtClean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99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5"/>
            <a:ext cx="4309872" cy="1672209"/>
          </a:xfrm>
        </p:spPr>
        <p:txBody>
          <a:bodyPr>
            <a:normAutofit/>
          </a:bodyPr>
          <a:lstStyle/>
          <a:p>
            <a:r>
              <a:rPr lang="uk-UA" dirty="0" smtClean="0"/>
              <a:t>Дякую за увагу 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197774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828" y="0"/>
            <a:ext cx="12607527" cy="73223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829" y="3529013"/>
            <a:ext cx="12607527" cy="36212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4634" y="4053613"/>
            <a:ext cx="817604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+mj-lt"/>
              </a:rPr>
              <a:t>Anna </a:t>
            </a:r>
            <a:r>
              <a:rPr lang="en-US" sz="6000" dirty="0" smtClean="0">
                <a:solidFill>
                  <a:schemeClr val="bg1"/>
                </a:solidFill>
                <a:latin typeface="+mj-lt"/>
              </a:rPr>
              <a:t>Chashchyna</a:t>
            </a:r>
          </a:p>
          <a:p>
            <a:endParaRPr lang="uk-UA" sz="2400" dirty="0">
              <a:solidFill>
                <a:schemeClr val="bg1"/>
              </a:solidFill>
            </a:endParaRPr>
          </a:p>
          <a:p>
            <a:r>
              <a:rPr lang="en-US" sz="4000" dirty="0" smtClean="0">
                <a:solidFill>
                  <a:schemeClr val="bg1"/>
                </a:solidFill>
              </a:rPr>
              <a:t>Anna.Chashchyna@gmail.com</a:t>
            </a:r>
            <a:endParaRPr lang="uk-UA" sz="4000" dirty="0" smtClean="0">
              <a:solidFill>
                <a:schemeClr val="bg1"/>
              </a:solidFill>
            </a:endParaRPr>
          </a:p>
          <a:p>
            <a:r>
              <a:rPr lang="en-US" sz="4000" dirty="0" smtClean="0">
                <a:solidFill>
                  <a:schemeClr val="bg1"/>
                </a:solidFill>
              </a:rPr>
              <a:t>linkedin.com/in/</a:t>
            </a:r>
            <a:r>
              <a:rPr lang="en-US" sz="4000" dirty="0" err="1" smtClean="0">
                <a:solidFill>
                  <a:schemeClr val="bg1"/>
                </a:solidFill>
              </a:rPr>
              <a:t>annachashchyna</a:t>
            </a:r>
            <a:endParaRPr lang="en-US" sz="4000" dirty="0" smtClean="0">
              <a:solidFill>
                <a:schemeClr val="bg1"/>
              </a:solidFill>
            </a:endParaRPr>
          </a:p>
          <a:p>
            <a:endParaRPr lang="en-US" sz="2400" dirty="0" smtClean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380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18" b="78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12192000" cy="951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 smtClean="0">
                <a:solidFill>
                  <a:schemeClr val="tx1"/>
                </a:solidFill>
              </a:rPr>
              <a:t>передісторія</a:t>
            </a:r>
            <a:r>
              <a:rPr lang="en-US" dirty="0" smtClean="0">
                <a:solidFill>
                  <a:schemeClr val="accent2"/>
                </a:solidFill>
              </a:rPr>
              <a:t>: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uk-UA" dirty="0" err="1" smtClean="0">
                <a:solidFill>
                  <a:schemeClr val="tx1"/>
                </a:solidFill>
              </a:rPr>
              <a:t>кевін</a:t>
            </a:r>
            <a:r>
              <a:rPr lang="uk-UA" dirty="0" smtClean="0">
                <a:solidFill>
                  <a:schemeClr val="tx1"/>
                </a:solidFill>
              </a:rPr>
              <a:t> мак </a:t>
            </a:r>
            <a:r>
              <a:rPr lang="uk-UA" dirty="0" err="1" smtClean="0">
                <a:solidFill>
                  <a:schemeClr val="tx1"/>
                </a:solidFill>
              </a:rPr>
              <a:t>елвані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60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80" b="933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51978"/>
          </a:xfrm>
        </p:spPr>
        <p:txBody>
          <a:bodyPr/>
          <a:lstStyle/>
          <a:p>
            <a:r>
              <a:rPr lang="uk-UA" dirty="0" smtClean="0">
                <a:solidFill>
                  <a:schemeClr val="tx1"/>
                </a:solidFill>
              </a:rPr>
              <a:t>передісторія</a:t>
            </a:r>
            <a:r>
              <a:rPr lang="en-US" dirty="0" smtClean="0">
                <a:solidFill>
                  <a:schemeClr val="accent2"/>
                </a:solidFill>
              </a:rPr>
              <a:t>: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uk-UA" dirty="0" err="1" smtClean="0">
                <a:solidFill>
                  <a:schemeClr val="tx1"/>
                </a:solidFill>
              </a:rPr>
              <a:t>кевін</a:t>
            </a:r>
            <a:r>
              <a:rPr lang="uk-UA" dirty="0" smtClean="0">
                <a:solidFill>
                  <a:schemeClr val="tx1"/>
                </a:solidFill>
              </a:rPr>
              <a:t> мак </a:t>
            </a:r>
            <a:r>
              <a:rPr lang="uk-UA" dirty="0" err="1" smtClean="0">
                <a:solidFill>
                  <a:schemeClr val="tx1"/>
                </a:solidFill>
              </a:rPr>
              <a:t>елвані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66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8" b="883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51978"/>
          </a:xfrm>
        </p:spPr>
        <p:txBody>
          <a:bodyPr/>
          <a:lstStyle/>
          <a:p>
            <a:r>
              <a:rPr lang="uk-UA" dirty="0" smtClean="0">
                <a:solidFill>
                  <a:schemeClr val="tx1"/>
                </a:solidFill>
              </a:rPr>
              <a:t>передісторія</a:t>
            </a:r>
            <a:r>
              <a:rPr lang="en-US" dirty="0" smtClean="0">
                <a:solidFill>
                  <a:schemeClr val="accent2"/>
                </a:solidFill>
              </a:rPr>
              <a:t>: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uk-UA" dirty="0" err="1" smtClean="0">
                <a:solidFill>
                  <a:schemeClr val="tx1"/>
                </a:solidFill>
              </a:rPr>
              <a:t>кевін</a:t>
            </a:r>
            <a:r>
              <a:rPr lang="uk-UA" dirty="0" smtClean="0">
                <a:solidFill>
                  <a:schemeClr val="tx1"/>
                </a:solidFill>
              </a:rPr>
              <a:t> мак </a:t>
            </a:r>
            <a:r>
              <a:rPr lang="uk-UA" dirty="0" err="1" smtClean="0">
                <a:solidFill>
                  <a:schemeClr val="tx1"/>
                </a:solidFill>
              </a:rPr>
              <a:t>елвані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08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Мої питання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Куди все це дівається</a:t>
            </a:r>
            <a:r>
              <a:rPr lang="en-US" dirty="0" smtClean="0"/>
              <a:t>?</a:t>
            </a:r>
          </a:p>
          <a:p>
            <a:r>
              <a:rPr lang="uk-UA" dirty="0" smtClean="0"/>
              <a:t>Що було б «правильно» зробити</a:t>
            </a:r>
            <a:r>
              <a:rPr lang="en-US" dirty="0" smtClean="0"/>
              <a:t>?</a:t>
            </a:r>
          </a:p>
          <a:p>
            <a:r>
              <a:rPr lang="uk-UA" dirty="0" smtClean="0"/>
              <a:t>Хто має відповідати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624" y="373380"/>
            <a:ext cx="595312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730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uk-UA" dirty="0" smtClean="0"/>
              <a:t>ВЕЕО</a:t>
            </a:r>
            <a:r>
              <a:rPr lang="en-US" dirty="0" smtClean="0"/>
              <a:t>:</a:t>
            </a:r>
            <a:r>
              <a:rPr lang="uk-UA" dirty="0" smtClean="0"/>
              <a:t> це що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uk-UA" sz="2800" dirty="0" smtClean="0"/>
              <a:t>Відходи Електричних та Електронних Обладнань</a:t>
            </a:r>
          </a:p>
        </p:txBody>
      </p:sp>
    </p:spTree>
    <p:extLst>
      <p:ext uri="{BB962C8B-B14F-4D97-AF65-F5344CB8AC3E}">
        <p14:creationId xmlns:p14="http://schemas.microsoft.com/office/powerpoint/2010/main" val="306600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Визначення </a:t>
            </a:r>
            <a:r>
              <a:rPr lang="uk-UA" dirty="0" err="1" smtClean="0"/>
              <a:t>веео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084832"/>
            <a:ext cx="6057899" cy="4023360"/>
          </a:xfrm>
        </p:spPr>
        <p:txBody>
          <a:bodyPr>
            <a:normAutofit/>
          </a:bodyPr>
          <a:lstStyle/>
          <a:p>
            <a:r>
              <a:rPr lang="uk-UA" sz="2400" dirty="0" smtClean="0"/>
              <a:t>Будь-яке обладнання, </a:t>
            </a:r>
            <a:r>
              <a:rPr lang="uk-UA" sz="2400" dirty="0" smtClean="0"/>
              <a:t>джерело живлення якого є </a:t>
            </a:r>
            <a:r>
              <a:rPr lang="uk-UA" sz="2400" dirty="0" smtClean="0"/>
              <a:t>електричний </a:t>
            </a:r>
            <a:r>
              <a:rPr lang="uk-UA" sz="2400" dirty="0" smtClean="0"/>
              <a:t>струм </a:t>
            </a:r>
            <a:r>
              <a:rPr lang="uk-UA" sz="2400" dirty="0" smtClean="0"/>
              <a:t>і яке </a:t>
            </a:r>
            <a:r>
              <a:rPr lang="uk-UA" sz="2400" dirty="0" smtClean="0"/>
              <a:t>досягло кінця свого </a:t>
            </a:r>
            <a:r>
              <a:rPr lang="uk-UA" sz="2400" dirty="0" smtClean="0"/>
              <a:t>життя (строку придатності)</a:t>
            </a:r>
            <a:endParaRPr lang="en-US" sz="2400" dirty="0" smtClean="0"/>
          </a:p>
          <a:p>
            <a:r>
              <a:rPr lang="en-US" sz="2400" dirty="0"/>
              <a:t>(</a:t>
            </a:r>
            <a:r>
              <a:rPr lang="en-US" sz="2400" dirty="0" smtClean="0"/>
              <a:t>OECD 2001)</a:t>
            </a:r>
          </a:p>
          <a:p>
            <a:endParaRPr lang="en-US" sz="2400" dirty="0" smtClean="0"/>
          </a:p>
          <a:p>
            <a:r>
              <a:rPr lang="uk-UA" sz="2400" dirty="0" smtClean="0"/>
              <a:t>Будь-яке обладнання, </a:t>
            </a:r>
            <a:r>
              <a:rPr lang="uk-UA" sz="2400" dirty="0" smtClean="0"/>
              <a:t>що</a:t>
            </a:r>
            <a:r>
              <a:rPr lang="uk-UA" sz="2400" dirty="0" smtClean="0"/>
              <a:t> </a:t>
            </a:r>
            <a:r>
              <a:rPr lang="uk-UA" sz="2400" dirty="0"/>
              <a:t>за </a:t>
            </a:r>
            <a:r>
              <a:rPr lang="uk-UA" sz="2400" dirty="0" smtClean="0"/>
              <a:t>своєю первісною метою</a:t>
            </a:r>
            <a:r>
              <a:rPr lang="uk-UA" sz="2400" dirty="0" smtClean="0"/>
              <a:t> </a:t>
            </a:r>
            <a:r>
              <a:rPr lang="uk-UA" sz="2400" dirty="0" smtClean="0"/>
              <a:t>більше не вдовольняє </a:t>
            </a:r>
            <a:r>
              <a:rPr lang="uk-UA" sz="2400" dirty="0" smtClean="0"/>
              <a:t>поточного володаря </a:t>
            </a:r>
            <a:r>
              <a:rPr lang="en-US" sz="2400" dirty="0" smtClean="0"/>
              <a:t>(Sinha</a:t>
            </a:r>
            <a:r>
              <a:rPr lang="en-US" sz="2400" dirty="0" smtClean="0"/>
              <a:t>, 2004)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525667" y="-918210"/>
            <a:ext cx="4437066" cy="9248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9500" dirty="0">
                <a:solidFill>
                  <a:schemeClr val="accent1"/>
                </a:solidFill>
                <a:latin typeface="Georgia" panose="02040502050405020303" pitchFamily="18" charset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8655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Класифікація </a:t>
            </a:r>
            <a:r>
              <a:rPr lang="uk-UA" dirty="0" err="1" smtClean="0"/>
              <a:t>веео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7224624"/>
              </p:ext>
            </p:extLst>
          </p:nvPr>
        </p:nvGraphicFramePr>
        <p:xfrm>
          <a:off x="1024128" y="2084833"/>
          <a:ext cx="9720072" cy="3752112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430018"/>
                <a:gridCol w="2430018"/>
                <a:gridCol w="2430018"/>
                <a:gridCol w="2430018"/>
              </a:tblGrid>
              <a:tr h="4921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/>
                        <a:t>COLD</a:t>
                      </a:r>
                      <a:endParaRPr lang="en-US" sz="320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/>
                        <a:t>DISPLAY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/>
                        <a:t>MIXED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/>
                        <a:t>LIGHTING</a:t>
                      </a:r>
                    </a:p>
                  </a:txBody>
                  <a:tcPr marL="68580" marR="68580" marT="0" marB="0"/>
                </a:tc>
              </a:tr>
              <a:tr h="16902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2000" b="0" dirty="0" smtClean="0"/>
                        <a:t>Громіздка охолоджувальна техніка</a:t>
                      </a:r>
                      <a:endParaRPr lang="en-US" sz="2000" b="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Відносно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громіздка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побутова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техніка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включаючи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дисплеї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і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телевізори</a:t>
                      </a:r>
                      <a:endParaRPr lang="en-US" sz="2000" b="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Дрібна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побутова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техніка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що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збирається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в великий контейнер</a:t>
                      </a:r>
                      <a:endParaRPr lang="en-US" sz="2000" b="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Всі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флуоресцентні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джерела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світла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uk-UA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крихкі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що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вимагають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особливої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уваги</a:t>
                      </a:r>
                      <a:r>
                        <a:rPr lang="ru-RU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при </a:t>
                      </a:r>
                      <a:r>
                        <a:rPr lang="uk-UA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зборі</a:t>
                      </a:r>
                      <a:endParaRPr lang="en-US" sz="2000" b="0" dirty="0"/>
                    </a:p>
                  </a:txBody>
                  <a:tcPr marL="68580" marR="68580" marT="0" marB="0"/>
                </a:tc>
              </a:tr>
              <a:tr h="14692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smtClean="0"/>
                        <a:t>:</a:t>
                      </a:r>
                      <a:r>
                        <a:rPr lang="uk-UA" sz="2000" b="0" dirty="0" smtClean="0"/>
                        <a:t>холодильник</a:t>
                      </a:r>
                      <a:endParaRPr lang="en-US" sz="2000" b="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/>
                        <a:t>:</a:t>
                      </a:r>
                      <a:r>
                        <a:rPr lang="uk-UA" sz="2000" dirty="0" smtClean="0"/>
                        <a:t>ЕПТ</a:t>
                      </a:r>
                      <a:r>
                        <a:rPr lang="en-US" sz="2000" dirty="0" smtClean="0"/>
                        <a:t>, </a:t>
                      </a:r>
                      <a:r>
                        <a:rPr lang="uk-UA" sz="2000" dirty="0" smtClean="0"/>
                        <a:t>РКД</a:t>
                      </a:r>
                      <a:r>
                        <a:rPr lang="en-US" sz="2000" dirty="0" smtClean="0"/>
                        <a:t>, </a:t>
                      </a:r>
                      <a:r>
                        <a:rPr lang="uk-UA" sz="2000" dirty="0" err="1" smtClean="0"/>
                        <a:t>комп</a:t>
                      </a:r>
                      <a:r>
                        <a:rPr lang="en-US" sz="2000" dirty="0" smtClean="0"/>
                        <a:t>’</a:t>
                      </a:r>
                      <a:r>
                        <a:rPr lang="uk-UA" sz="2000" dirty="0" err="1" smtClean="0"/>
                        <a:t>ютери</a:t>
                      </a:r>
                      <a:endParaRPr lang="en-US" sz="2000" b="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/>
                        <a:t>:</a:t>
                      </a:r>
                      <a:r>
                        <a:rPr lang="uk-UA" sz="2000" dirty="0" smtClean="0"/>
                        <a:t> сервери,</a:t>
                      </a:r>
                      <a:r>
                        <a:rPr lang="uk-UA" sz="2000" baseline="0" dirty="0" smtClean="0"/>
                        <a:t> </a:t>
                      </a:r>
                      <a:r>
                        <a:rPr lang="uk-UA" sz="2000" baseline="0" dirty="0" err="1" smtClean="0"/>
                        <a:t>рідери</a:t>
                      </a:r>
                      <a:r>
                        <a:rPr lang="uk-UA" sz="2000" baseline="0" dirty="0" smtClean="0"/>
                        <a:t>, мобільні телефони, </a:t>
                      </a:r>
                      <a:r>
                        <a:rPr lang="en-US" sz="2000" baseline="0" dirty="0" err="1" smtClean="0"/>
                        <a:t>etc</a:t>
                      </a:r>
                      <a:endParaRPr lang="en-US" sz="2000" b="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uk-UA" sz="2000" dirty="0" smtClean="0"/>
                        <a:t>:</a:t>
                      </a:r>
                      <a:r>
                        <a:rPr lang="uk-UA" sz="2000" baseline="0" dirty="0" smtClean="0"/>
                        <a:t> освітлювальне обладнання, що містить ртуть</a:t>
                      </a:r>
                      <a:endParaRPr lang="en-US" sz="2000" b="0" dirty="0"/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18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PocketConfidant">
      <a:dk1>
        <a:srgbClr val="3F3636"/>
      </a:dk1>
      <a:lt1>
        <a:sysClr val="window" lastClr="FFFFFF"/>
      </a:lt1>
      <a:dk2>
        <a:srgbClr val="3F3636"/>
      </a:dk2>
      <a:lt2>
        <a:srgbClr val="FFFFFF"/>
      </a:lt2>
      <a:accent1>
        <a:srgbClr val="28BFB3"/>
      </a:accent1>
      <a:accent2>
        <a:srgbClr val="F1582F"/>
      </a:accent2>
      <a:accent3>
        <a:srgbClr val="5D5D5D"/>
      </a:accent3>
      <a:accent4>
        <a:srgbClr val="FFC000"/>
      </a:accent4>
      <a:accent5>
        <a:srgbClr val="4472C4"/>
      </a:accent5>
      <a:accent6>
        <a:srgbClr val="70AD47"/>
      </a:accent6>
      <a:hlink>
        <a:srgbClr val="28BFB3"/>
      </a:hlink>
      <a:folHlink>
        <a:srgbClr val="28BFB3"/>
      </a:folHlink>
    </a:clrScheme>
    <a:fontScheme name="Zemarx">
      <a:majorFont>
        <a:latin typeface="Fira Sans Heavy"/>
        <a:ea typeface=""/>
        <a:cs typeface=""/>
      </a:majorFont>
      <a:minorFont>
        <a:latin typeface="Exo 2.0"/>
        <a:ea typeface=""/>
        <a:cs typeface="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5562</TotalTime>
  <Words>478</Words>
  <Application>Microsoft Office PowerPoint</Application>
  <PresentationFormat>Widescreen</PresentationFormat>
  <Paragraphs>93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Exo 2.0</vt:lpstr>
      <vt:lpstr>Georgia</vt:lpstr>
      <vt:lpstr>Wingdings</vt:lpstr>
      <vt:lpstr>Fira Sans Heavy</vt:lpstr>
      <vt:lpstr>Tw Cen MT</vt:lpstr>
      <vt:lpstr>Wingdings 3</vt:lpstr>
      <vt:lpstr>Calibri</vt:lpstr>
      <vt:lpstr>Arial</vt:lpstr>
      <vt:lpstr>Integral</vt:lpstr>
      <vt:lpstr>PowerPoint Presentation</vt:lpstr>
      <vt:lpstr>PowerPoint Presentation</vt:lpstr>
      <vt:lpstr>PowerPoint Presentation</vt:lpstr>
      <vt:lpstr>передісторія: кевін мак елвані</vt:lpstr>
      <vt:lpstr>передісторія: кевін мак елвані</vt:lpstr>
      <vt:lpstr>Мої питання</vt:lpstr>
      <vt:lpstr>ВЕЕО: це що?</vt:lpstr>
      <vt:lpstr>Визначення веео</vt:lpstr>
      <vt:lpstr>Класифікація веео </vt:lpstr>
      <vt:lpstr>чому?</vt:lpstr>
      <vt:lpstr>Збільшення обсягу</vt:lpstr>
      <vt:lpstr>Токсичні речовини: селен, ПВХ, ртуть, свинець, миш'як</vt:lpstr>
      <vt:lpstr>Цінні речовини: срібло, золото, титан, платина, тантал</vt:lpstr>
      <vt:lpstr>Незаконний експорт</vt:lpstr>
      <vt:lpstr>Як це працює в Канаді?</vt:lpstr>
      <vt:lpstr>Зараз: Асоціація З переробки електронних продуктів (EPRA)</vt:lpstr>
      <vt:lpstr>Профіль Канадської системи збору і переробки веео</vt:lpstr>
      <vt:lpstr>Розширена відповідальність виробника</vt:lpstr>
      <vt:lpstr>Україна</vt:lpstr>
      <vt:lpstr>PowerPoint Presentation</vt:lpstr>
      <vt:lpstr>PowerPoint Presentation</vt:lpstr>
      <vt:lpstr>Project Proposal</vt:lpstr>
      <vt:lpstr>PowerPoint Presentation</vt:lpstr>
      <vt:lpstr>Ідеї для міста</vt:lpstr>
      <vt:lpstr>Дякую за увагу !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CO2 emission equivalent as the climate change measure for the electronic waste. The laptop Life Cycle Assessment for Newfoundland and Labrador, Canada</dc:title>
  <dc:creator>Anna Chashchyna</dc:creator>
  <cp:lastModifiedBy>Anna Chashchyna</cp:lastModifiedBy>
  <cp:revision>98</cp:revision>
  <dcterms:created xsi:type="dcterms:W3CDTF">2015-09-02T09:19:08Z</dcterms:created>
  <dcterms:modified xsi:type="dcterms:W3CDTF">2015-10-10T14:07:17Z</dcterms:modified>
</cp:coreProperties>
</file>

<file path=docProps/thumbnail.jpeg>
</file>